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7CBA7A-05FB-4AC1-A2C8-A74643FBBD3C}" v="3" dt="2026-10-19T08:47:26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Sikora" userId="9e0141f9-a3e0-474c-b7e5-7fca0eab553b" providerId="ADAL" clId="{95530B2C-FB8D-4C97-86F7-5C5DFCEB345E}"/>
    <pc:docChg chg="modSld">
      <pc:chgData name="Pavel Sikora" userId="9e0141f9-a3e0-474c-b7e5-7fca0eab553b" providerId="ADAL" clId="{95530B2C-FB8D-4C97-86F7-5C5DFCEB345E}" dt="2026-10-19T08:47:36.651" v="34" actId="20577"/>
      <pc:docMkLst>
        <pc:docMk/>
      </pc:docMkLst>
      <pc:sldChg chg="modSp mod">
        <pc:chgData name="Pavel Sikora" userId="9e0141f9-a3e0-474c-b7e5-7fca0eab553b" providerId="ADAL" clId="{95530B2C-FB8D-4C97-86F7-5C5DFCEB345E}" dt="2026-10-19T08:47:36.651" v="34" actId="20577"/>
        <pc:sldMkLst>
          <pc:docMk/>
          <pc:sldMk cId="0" sldId="264"/>
        </pc:sldMkLst>
        <pc:spChg chg="mod">
          <ac:chgData name="Pavel Sikora" userId="9e0141f9-a3e0-474c-b7e5-7fca0eab553b" providerId="ADAL" clId="{95530B2C-FB8D-4C97-86F7-5C5DFCEB345E}" dt="2026-10-19T08:47:36.651" v="34" actId="20577"/>
          <ac:spMkLst>
            <pc:docMk/>
            <pc:sldMk cId="0" sldId="264"/>
            <ac:spMk id="13" creationId="{00000000-0000-0000-0000-000000000000}"/>
          </ac:spMkLst>
        </pc:spChg>
      </pc:sldChg>
      <pc:sldChg chg="modSp mod">
        <pc:chgData name="Pavel Sikora" userId="9e0141f9-a3e0-474c-b7e5-7fca0eab553b" providerId="ADAL" clId="{95530B2C-FB8D-4C97-86F7-5C5DFCEB345E}" dt="2026-10-19T08:22:54.256" v="10" actId="20577"/>
        <pc:sldMkLst>
          <pc:docMk/>
          <pc:sldMk cId="0" sldId="266"/>
        </pc:sldMkLst>
        <pc:spChg chg="mod">
          <ac:chgData name="Pavel Sikora" userId="9e0141f9-a3e0-474c-b7e5-7fca0eab553b" providerId="ADAL" clId="{95530B2C-FB8D-4C97-86F7-5C5DFCEB345E}" dt="2026-10-19T08:22:54.256" v="10" actId="20577"/>
          <ac:spMkLst>
            <pc:docMk/>
            <pc:sldMk cId="0" sldId="26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turita.cermat.cz/menu/maturitni-zkouska.html" TargetMode="External"/><Relationship Id="rId2" Type="http://schemas.openxmlformats.org/officeDocument/2006/relationships/hyperlink" Target="https://skolskykomplex.cz/spgs/studenti/maturita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pz.cermat.cz/Info/Uvod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Maturitní zkouška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9728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46476"/>
                </a:solidFill>
                <a:latin typeface="Aptos"/>
              </a:defRPr>
            </a:pPr>
            <a:r>
              <a:rPr dirty="0" err="1"/>
              <a:t>Informační</a:t>
            </a:r>
            <a:r>
              <a:rPr dirty="0"/>
              <a:t> </a:t>
            </a:r>
            <a:r>
              <a:rPr dirty="0" err="1"/>
              <a:t>schůzka</a:t>
            </a:r>
            <a:r>
              <a:rPr dirty="0"/>
              <a:t> pro </a:t>
            </a:r>
            <a:r>
              <a:rPr dirty="0" err="1"/>
              <a:t>maturanty</a:t>
            </a:r>
            <a:r>
              <a:rPr lang="cs-CZ" dirty="0"/>
              <a:t> na střední pedagogické škole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9456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600" b="1">
                <a:solidFill>
                  <a:srgbClr val="132541"/>
                </a:solidFill>
                <a:latin typeface="Aptos"/>
              </a:defRPr>
            </a:pPr>
            <a:r>
              <a:t>Co mě čeká?</a:t>
            </a:r>
          </a:p>
          <a:p>
            <a:pPr>
              <a:spcAft>
                <a:spcPts val="1200"/>
              </a:spcAft>
              <a:defRPr sz="3600" b="1">
                <a:solidFill>
                  <a:srgbClr val="132541"/>
                </a:solidFill>
                <a:latin typeface="Aptos"/>
              </a:defRPr>
            </a:pPr>
            <a:r>
              <a:t>Co musím stihnout?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578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00929C"/>
                </a:solidFill>
                <a:latin typeface="Aptos"/>
              </a:defRPr>
            </a:pPr>
            <a:r>
              <a:t>Dvě části maturity · důležité termíny · pravidla úspěchu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Skupina 15">
            <a:extLst>
              <a:ext uri="{FF2B5EF4-FFF2-40B4-BE49-F238E27FC236}">
                <a16:creationId xmlns:a16="http://schemas.microsoft.com/office/drawing/2014/main" id="{74D7011E-3375-CFCF-BE11-68C4FA194A75}"/>
              </a:ext>
            </a:extLst>
          </p:cNvPr>
          <p:cNvGrpSpPr/>
          <p:nvPr/>
        </p:nvGrpSpPr>
        <p:grpSpPr>
          <a:xfrm>
            <a:off x="6217920" y="1417320"/>
            <a:ext cx="5394960" cy="4754880"/>
            <a:chOff x="6217920" y="1417320"/>
            <a:chExt cx="5394960" cy="475488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t>PROFILOVÁ ČÁST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19" y="2194560"/>
              <a:ext cx="5002935" cy="28931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b="1" dirty="0"/>
                <a:t>ČJL</a:t>
              </a:r>
              <a:r>
                <a:rPr dirty="0"/>
                <a:t>: </a:t>
              </a:r>
              <a:r>
                <a:rPr dirty="0" err="1"/>
                <a:t>písemná</a:t>
              </a:r>
              <a:r>
                <a:rPr dirty="0"/>
                <a:t> + </a:t>
              </a:r>
              <a:r>
                <a:rPr dirty="0" err="1"/>
                <a:t>ústní</a:t>
              </a: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c</a:t>
              </a:r>
              <a:r>
                <a:rPr b="1" dirty="0" err="1"/>
                <a:t>izí</a:t>
              </a:r>
              <a:r>
                <a:rPr b="1" dirty="0"/>
                <a:t> </a:t>
              </a:r>
              <a:r>
                <a:rPr b="1" dirty="0" err="1"/>
                <a:t>jazyk</a:t>
              </a:r>
              <a:r>
                <a:rPr b="1" dirty="0"/>
                <a:t>:</a:t>
              </a:r>
              <a:r>
                <a:rPr lang="cs-CZ" b="1" dirty="0"/>
                <a:t>*</a:t>
              </a:r>
              <a:r>
                <a:rPr dirty="0"/>
                <a:t> </a:t>
              </a:r>
              <a:r>
                <a:rPr dirty="0" err="1"/>
                <a:t>písemná</a:t>
              </a:r>
              <a:r>
                <a:rPr dirty="0"/>
                <a:t> + </a:t>
              </a:r>
              <a:r>
                <a:rPr dirty="0" err="1"/>
                <a:t>ústní</a:t>
              </a: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pedagogicko-psychologický základ</a:t>
              </a:r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jedna z výchov</a:t>
              </a:r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a</a:t>
              </a:r>
              <a:r>
                <a:rPr dirty="0"/>
                <a:t>ž </a:t>
              </a:r>
              <a:r>
                <a:rPr lang="cs-CZ" dirty="0"/>
                <a:t>dvě</a:t>
              </a:r>
              <a:r>
                <a:rPr dirty="0"/>
                <a:t> </a:t>
              </a:r>
              <a:r>
                <a:rPr dirty="0" err="1"/>
                <a:t>nepovinné</a:t>
              </a:r>
              <a:r>
                <a:rPr dirty="0"/>
                <a:t> </a:t>
              </a:r>
              <a:r>
                <a:rPr dirty="0" err="1"/>
                <a:t>zkoušky</a:t>
              </a:r>
              <a:endParaRPr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0800" y="5806440"/>
              <a:ext cx="5212080" cy="3657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1500" b="0">
                  <a:solidFill>
                    <a:srgbClr val="546476"/>
                  </a:solidFill>
                  <a:latin typeface="Aptos"/>
                </a:defRPr>
              </a:pPr>
              <a:r>
                <a:t>* Pokud je zvolen ve společné části.</a:t>
              </a: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Z čeho se maturita skládá?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2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5A8EB628-6524-5FDC-76EA-76F02A55D6E2}"/>
              </a:ext>
            </a:extLst>
          </p:cNvPr>
          <p:cNvGrpSpPr/>
          <p:nvPr/>
        </p:nvGrpSpPr>
        <p:grpSpPr>
          <a:xfrm>
            <a:off x="594360" y="1417320"/>
            <a:ext cx="5349240" cy="4251960"/>
            <a:chOff x="594360" y="1417320"/>
            <a:chExt cx="5349240" cy="425196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SPOLEČNÁ ČÁST</a:t>
              </a:r>
              <a:r>
                <a:rPr lang="cs-CZ" dirty="0"/>
                <a:t> (didaktické testy)</a:t>
              </a:r>
              <a:endParaRPr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19082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č</a:t>
              </a:r>
              <a:r>
                <a:rPr b="1" dirty="0" err="1"/>
                <a:t>eský</a:t>
              </a:r>
              <a:r>
                <a:rPr b="1" dirty="0"/>
                <a:t> </a:t>
              </a:r>
              <a:r>
                <a:rPr b="1" dirty="0" err="1"/>
                <a:t>jazyk</a:t>
              </a:r>
              <a:r>
                <a:rPr b="1" dirty="0"/>
                <a:t> a </a:t>
              </a:r>
              <a:r>
                <a:rPr b="1" dirty="0" err="1"/>
                <a:t>literatura</a:t>
              </a:r>
              <a:endParaRPr b="1"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b="1" dirty="0" err="1"/>
                <a:t>matematika</a:t>
              </a:r>
              <a:r>
                <a:rPr dirty="0"/>
                <a:t> NEBO </a:t>
              </a:r>
              <a:r>
                <a:rPr b="1" dirty="0" err="1"/>
                <a:t>cizí</a:t>
              </a:r>
              <a:r>
                <a:rPr b="1" dirty="0"/>
                <a:t> </a:t>
              </a:r>
              <a:r>
                <a:rPr b="1" dirty="0" err="1"/>
                <a:t>jazyk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a</a:t>
              </a:r>
              <a:r>
                <a:rPr dirty="0"/>
                <a:t>ž </a:t>
              </a:r>
              <a:r>
                <a:rPr lang="cs-CZ" dirty="0"/>
                <a:t>dvě</a:t>
              </a:r>
              <a:r>
                <a:rPr dirty="0"/>
                <a:t> </a:t>
              </a:r>
              <a:r>
                <a:rPr dirty="0" err="1"/>
                <a:t>nepovinné</a:t>
              </a:r>
              <a:r>
                <a:rPr dirty="0"/>
                <a:t> </a:t>
              </a:r>
              <a:r>
                <a:rPr dirty="0" err="1"/>
                <a:t>zkoušky</a:t>
              </a:r>
              <a:endParaRPr dirty="0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21792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Skupina 13">
            <a:extLst>
              <a:ext uri="{FF2B5EF4-FFF2-40B4-BE49-F238E27FC236}">
                <a16:creationId xmlns:a16="http://schemas.microsoft.com/office/drawing/2014/main" id="{3A74FE10-5FE4-F4A9-C1FF-8C3B985EFA19}"/>
              </a:ext>
            </a:extLst>
          </p:cNvPr>
          <p:cNvGrpSpPr/>
          <p:nvPr/>
        </p:nvGrpSpPr>
        <p:grpSpPr>
          <a:xfrm>
            <a:off x="6217920" y="1417320"/>
            <a:ext cx="5349240" cy="4389120"/>
            <a:chOff x="6217920" y="1417320"/>
            <a:chExt cx="5349240" cy="438912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VOLÍM MATEMATIKU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20" y="2194560"/>
              <a:ext cx="4892040" cy="33855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Společná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	</a:t>
              </a:r>
              <a:r>
                <a:rPr b="1" dirty="0"/>
                <a:t>ČJL </a:t>
              </a:r>
              <a:r>
                <a:rPr dirty="0"/>
                <a:t>+ </a:t>
              </a:r>
              <a:r>
                <a:rPr b="1" dirty="0" err="1"/>
                <a:t>matematika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Profilová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	</a:t>
              </a:r>
              <a:r>
                <a:rPr b="1" dirty="0"/>
                <a:t>ČJL </a:t>
              </a:r>
              <a:r>
                <a:rPr dirty="0"/>
                <a:t>· </a:t>
              </a:r>
              <a:r>
                <a:rPr lang="cs-CZ" b="1" dirty="0"/>
                <a:t>PPZ</a:t>
              </a:r>
              <a:r>
                <a:rPr b="1" dirty="0"/>
                <a:t> </a:t>
              </a:r>
              <a:r>
                <a:rPr dirty="0"/>
                <a:t>· </a:t>
              </a:r>
              <a:r>
                <a:rPr lang="cs-CZ" b="1" dirty="0"/>
                <a:t>TVM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u="sng" dirty="0"/>
                <a:t>3 </a:t>
              </a:r>
              <a:r>
                <a:rPr u="sng" dirty="0" err="1"/>
                <a:t>výsledné</a:t>
              </a:r>
              <a:r>
                <a:rPr u="sng" dirty="0"/>
                <a:t> </a:t>
              </a:r>
              <a:r>
                <a:rPr u="sng" dirty="0" err="1"/>
                <a:t>známky</a:t>
              </a:r>
              <a:endParaRPr u="sng" dirty="0"/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5EEF051E-9F8C-FA7F-ACBE-A9680F924B40}"/>
              </a:ext>
            </a:extLst>
          </p:cNvPr>
          <p:cNvGrpSpPr/>
          <p:nvPr/>
        </p:nvGrpSpPr>
        <p:grpSpPr>
          <a:xfrm>
            <a:off x="594360" y="1417320"/>
            <a:ext cx="5349240" cy="4389120"/>
            <a:chOff x="594360" y="1417320"/>
            <a:chExt cx="5349240" cy="438912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VOLÍM CIZÍ JAZYK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33855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Společná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	</a:t>
              </a:r>
              <a:r>
                <a:rPr b="1" dirty="0"/>
                <a:t>ČJL</a:t>
              </a:r>
              <a:r>
                <a:rPr dirty="0"/>
                <a:t> + </a:t>
              </a:r>
              <a:r>
                <a:rPr b="1" dirty="0" err="1"/>
                <a:t>jazyk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 marL="342900" indent="-342900">
                <a:spcAft>
                  <a:spcPts val="1200"/>
                </a:spcAft>
                <a:buFont typeface="Arial" panose="020B0604020202020204" pitchFamily="34" charset="0"/>
                <a:buChar char="•"/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Profilová</a:t>
              </a:r>
              <a:r>
                <a:rPr dirty="0"/>
                <a:t>:</a:t>
              </a:r>
              <a:endParaRPr lang="cs-CZ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	</a:t>
              </a:r>
              <a:r>
                <a:rPr b="1" dirty="0"/>
                <a:t>ČJL </a:t>
              </a:r>
              <a:r>
                <a:rPr dirty="0"/>
                <a:t>· </a:t>
              </a:r>
              <a:r>
                <a:rPr b="1" dirty="0" err="1"/>
                <a:t>jazyk</a:t>
              </a:r>
              <a:r>
                <a:rPr b="1" dirty="0"/>
                <a:t> </a:t>
              </a:r>
              <a:r>
                <a:rPr dirty="0"/>
                <a:t>· </a:t>
              </a:r>
              <a:r>
                <a:rPr lang="cs-CZ" b="1" dirty="0"/>
                <a:t>PPZ</a:t>
              </a:r>
              <a:r>
                <a:rPr b="1" dirty="0"/>
                <a:t> </a:t>
              </a:r>
              <a:r>
                <a:rPr dirty="0"/>
                <a:t>· </a:t>
              </a:r>
              <a:r>
                <a:rPr lang="cs-CZ" b="1" dirty="0"/>
                <a:t>DVM</a:t>
              </a:r>
              <a:endParaRPr b="1"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200" b="0">
                  <a:solidFill>
                    <a:srgbClr val="132541"/>
                  </a:solidFill>
                  <a:latin typeface="Aptos"/>
                </a:defRPr>
              </a:pPr>
              <a:r>
                <a:rPr u="sng" dirty="0"/>
                <a:t>4 </a:t>
              </a:r>
              <a:r>
                <a:rPr u="sng" dirty="0" err="1"/>
                <a:t>výsledné</a:t>
              </a:r>
              <a:r>
                <a:rPr u="sng" dirty="0"/>
                <a:t> </a:t>
              </a:r>
              <a:r>
                <a:rPr u="sng" dirty="0" err="1"/>
                <a:t>známky</a:t>
              </a:r>
              <a:endParaRPr u="sng" dirty="0"/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Jak může vypadat moje maturita?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Skupina 13">
            <a:extLst>
              <a:ext uri="{FF2B5EF4-FFF2-40B4-BE49-F238E27FC236}">
                <a16:creationId xmlns:a16="http://schemas.microsoft.com/office/drawing/2014/main" id="{547ECEF6-7083-59EC-6BE6-073D52E543D1}"/>
              </a:ext>
            </a:extLst>
          </p:cNvPr>
          <p:cNvGrpSpPr/>
          <p:nvPr/>
        </p:nvGrpSpPr>
        <p:grpSpPr>
          <a:xfrm>
            <a:off x="6217920" y="1417320"/>
            <a:ext cx="5349240" cy="4251960"/>
            <a:chOff x="6217920" y="1417320"/>
            <a:chExt cx="5349240" cy="425196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AP ZKOUŠKY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20" y="2194560"/>
              <a:ext cx="4892040" cy="1692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Mohou</a:t>
              </a:r>
              <a:r>
                <a:rPr dirty="0"/>
                <a:t> </a:t>
              </a:r>
              <a:r>
                <a:rPr dirty="0" err="1"/>
                <a:t>nahradit</a:t>
              </a:r>
              <a:r>
                <a:rPr dirty="0"/>
                <a:t> </a:t>
              </a:r>
              <a:r>
                <a:rPr b="1" dirty="0" err="1"/>
                <a:t>stanovenou</a:t>
              </a:r>
              <a:r>
                <a:rPr b="1" dirty="0"/>
                <a:t> </a:t>
              </a:r>
              <a:r>
                <a:rPr b="1" dirty="0" err="1"/>
                <a:t>část</a:t>
              </a:r>
              <a:r>
                <a:rPr b="1" dirty="0"/>
                <a:t> </a:t>
              </a:r>
              <a:r>
                <a:rPr b="1" dirty="0" err="1"/>
                <a:t>profilové</a:t>
              </a:r>
              <a:r>
                <a:rPr b="1" dirty="0"/>
                <a:t> </a:t>
              </a:r>
              <a:r>
                <a:rPr b="1" dirty="0" err="1"/>
                <a:t>zkoušky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Podmínky</a:t>
              </a:r>
              <a:r>
                <a:rPr dirty="0"/>
                <a:t> a </a:t>
              </a:r>
              <a:r>
                <a:rPr dirty="0" err="1"/>
                <a:t>uznání</a:t>
              </a:r>
              <a:r>
                <a:rPr dirty="0"/>
                <a:t> </a:t>
              </a:r>
              <a:r>
                <a:rPr dirty="0" err="1"/>
                <a:t>řešíme</a:t>
              </a:r>
              <a:r>
                <a:rPr dirty="0"/>
                <a:t> </a:t>
              </a:r>
              <a:r>
                <a:rPr dirty="0" err="1"/>
                <a:t>individuálně</a:t>
              </a:r>
              <a:r>
                <a:rPr dirty="0"/>
                <a:t>.</a:t>
              </a:r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749FE55D-1F15-FC38-845E-891060D0935A}"/>
              </a:ext>
            </a:extLst>
          </p:cNvPr>
          <p:cNvGrpSpPr/>
          <p:nvPr/>
        </p:nvGrpSpPr>
        <p:grpSpPr>
          <a:xfrm>
            <a:off x="594360" y="1417320"/>
            <a:ext cx="5349240" cy="4251960"/>
            <a:chOff x="594360" y="1417320"/>
            <a:chExt cx="5349240" cy="425196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2519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JAZYKOVÝ CERTIFIKÁT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/>
                <a:t>Za </a:t>
              </a:r>
              <a:r>
                <a:rPr dirty="0" err="1"/>
                <a:t>splnění</a:t>
              </a:r>
              <a:r>
                <a:rPr dirty="0"/>
                <a:t> </a:t>
              </a:r>
              <a:r>
                <a:rPr dirty="0" err="1"/>
                <a:t>podmínek</a:t>
              </a:r>
              <a:r>
                <a:rPr dirty="0"/>
                <a:t> </a:t>
              </a:r>
              <a:r>
                <a:rPr dirty="0" err="1"/>
                <a:t>může</a:t>
              </a:r>
              <a:r>
                <a:rPr dirty="0"/>
                <a:t> </a:t>
              </a:r>
              <a:r>
                <a:rPr dirty="0" err="1"/>
                <a:t>nahradit</a:t>
              </a:r>
              <a:r>
                <a:rPr dirty="0"/>
                <a:t> </a:t>
              </a:r>
              <a:r>
                <a:rPr b="1" dirty="0" err="1"/>
                <a:t>celou</a:t>
              </a:r>
              <a:r>
                <a:rPr b="1" dirty="0"/>
                <a:t> </a:t>
              </a:r>
              <a:r>
                <a:rPr b="1" dirty="0" err="1"/>
                <a:t>profilovou</a:t>
              </a:r>
              <a:r>
                <a:rPr b="1" dirty="0"/>
                <a:t> </a:t>
              </a:r>
              <a:r>
                <a:rPr b="1" dirty="0" err="1"/>
                <a:t>zkoušku</a:t>
              </a:r>
              <a:r>
                <a:rPr dirty="0"/>
                <a:t> z </a:t>
              </a:r>
              <a:r>
                <a:rPr dirty="0" err="1"/>
                <a:t>jazyka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Didaktický</a:t>
              </a:r>
              <a:r>
                <a:rPr dirty="0"/>
                <a:t> test </a:t>
              </a:r>
              <a:r>
                <a:rPr dirty="0" err="1"/>
                <a:t>nenahrazuje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Hodnocení</a:t>
              </a:r>
              <a:r>
                <a:rPr dirty="0"/>
                <a:t>: 1 (</a:t>
              </a:r>
              <a:r>
                <a:rPr dirty="0" err="1"/>
                <a:t>výborný</a:t>
              </a:r>
              <a:r>
                <a:rPr dirty="0"/>
                <a:t>).</a:t>
              </a: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Nahrazení zkoušek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64008" cy="425196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Skupina 12">
            <a:extLst>
              <a:ext uri="{FF2B5EF4-FFF2-40B4-BE49-F238E27FC236}">
                <a16:creationId xmlns:a16="http://schemas.microsoft.com/office/drawing/2014/main" id="{A28FE93A-733D-1750-A59D-35575B15C297}"/>
              </a:ext>
            </a:extLst>
          </p:cNvPr>
          <p:cNvGrpSpPr/>
          <p:nvPr/>
        </p:nvGrpSpPr>
        <p:grpSpPr>
          <a:xfrm>
            <a:off x="594360" y="1417320"/>
            <a:ext cx="5349240" cy="4389120"/>
            <a:chOff x="594360" y="1417320"/>
            <a:chExt cx="5349240" cy="4389120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SPOLEČNÁ ČÁST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960" y="2194560"/>
              <a:ext cx="4892040" cy="1461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u</a:t>
              </a:r>
              <a:r>
                <a:rPr b="1" dirty="0" err="1"/>
                <a:t>spěl</a:t>
              </a:r>
              <a:r>
                <a:rPr b="1" dirty="0"/>
                <a:t>(a) / </a:t>
              </a:r>
              <a:r>
                <a:rPr b="1" dirty="0" err="1"/>
                <a:t>neuspěl</a:t>
              </a:r>
              <a:r>
                <a:rPr b="1" dirty="0"/>
                <a:t>(a)</a:t>
              </a:r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rPr lang="cs-CZ" dirty="0"/>
                <a:t>(b</a:t>
              </a:r>
              <a:r>
                <a:rPr dirty="0" err="1"/>
                <a:t>ez</a:t>
              </a:r>
              <a:r>
                <a:rPr dirty="0"/>
                <a:t> </a:t>
              </a:r>
              <a:r>
                <a:rPr dirty="0" err="1"/>
                <a:t>klasické</a:t>
              </a:r>
              <a:r>
                <a:rPr dirty="0"/>
                <a:t> </a:t>
              </a:r>
              <a:r>
                <a:rPr dirty="0" err="1"/>
                <a:t>známky</a:t>
              </a:r>
              <a:r>
                <a:rPr lang="cs-CZ" dirty="0"/>
                <a:t>)</a:t>
              </a:r>
              <a:endParaRPr dirty="0"/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Jak se maturita hodnotí?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7DE6F264-9A4B-5E65-7492-DDB853FDB817}"/>
              </a:ext>
            </a:extLst>
          </p:cNvPr>
          <p:cNvGrpSpPr/>
          <p:nvPr/>
        </p:nvGrpSpPr>
        <p:grpSpPr>
          <a:xfrm>
            <a:off x="6217920" y="1417320"/>
            <a:ext cx="5349240" cy="4389120"/>
            <a:chOff x="6217920" y="1417320"/>
            <a:chExt cx="5349240" cy="4389120"/>
          </a:xfrm>
        </p:grpSpPr>
        <p:sp>
          <p:nvSpPr>
            <p:cNvPr id="9" name="Rounded Rectangle 8"/>
            <p:cNvSpPr/>
            <p:nvPr/>
          </p:nvSpPr>
          <p:spPr>
            <a:xfrm>
              <a:off x="6217920" y="1417320"/>
              <a:ext cx="5349240" cy="438912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6520" y="1581912"/>
              <a:ext cx="4892040" cy="50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1">
                  <a:solidFill>
                    <a:srgbClr val="00929C"/>
                  </a:solidFill>
                  <a:latin typeface="Aptos"/>
                </a:defRPr>
              </a:pPr>
              <a:r>
                <a:rPr dirty="0"/>
                <a:t>PROFILOVÁ ČÁST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46520" y="2194560"/>
              <a:ext cx="4892040" cy="2970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lang="cs-CZ" b="1" dirty="0"/>
                <a:t>z</a:t>
              </a:r>
              <a:r>
                <a:rPr b="1" dirty="0" err="1"/>
                <a:t>námky</a:t>
              </a:r>
              <a:r>
                <a:rPr b="1" dirty="0"/>
                <a:t> 1 </a:t>
              </a:r>
              <a:r>
                <a:rPr b="1" dirty="0" err="1"/>
                <a:t>až</a:t>
              </a:r>
              <a:r>
                <a:rPr b="1" dirty="0"/>
                <a:t> 5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Uspět</a:t>
              </a:r>
              <a:r>
                <a:rPr dirty="0"/>
                <a:t> je </a:t>
              </a:r>
              <a:r>
                <a:rPr dirty="0" err="1"/>
                <a:t>nutné</a:t>
              </a:r>
              <a:r>
                <a:rPr dirty="0"/>
                <a:t> </a:t>
              </a:r>
              <a:r>
                <a:rPr dirty="0" err="1"/>
                <a:t>ve</a:t>
              </a:r>
              <a:r>
                <a:rPr dirty="0"/>
                <a:t> </a:t>
              </a:r>
              <a:r>
                <a:rPr dirty="0" err="1"/>
                <a:t>všech</a:t>
              </a:r>
              <a:r>
                <a:rPr dirty="0"/>
                <a:t> </a:t>
              </a:r>
              <a:r>
                <a:rPr dirty="0" err="1"/>
                <a:t>částech</a:t>
              </a:r>
              <a:r>
                <a:rPr dirty="0"/>
                <a:t> </a:t>
              </a:r>
              <a:r>
                <a:rPr dirty="0" err="1"/>
                <a:t>všech</a:t>
              </a:r>
              <a:r>
                <a:rPr dirty="0"/>
                <a:t> </a:t>
              </a:r>
              <a:r>
                <a:rPr dirty="0" err="1"/>
                <a:t>povinných</a:t>
              </a:r>
              <a:r>
                <a:rPr dirty="0"/>
                <a:t> </a:t>
              </a:r>
              <a:r>
                <a:rPr dirty="0" err="1"/>
                <a:t>zkoušek</a:t>
              </a:r>
              <a:r>
                <a:rPr dirty="0"/>
                <a:t>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100" b="0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Při</a:t>
              </a:r>
              <a:r>
                <a:rPr dirty="0"/>
                <a:t> </a:t>
              </a:r>
              <a:r>
                <a:rPr dirty="0" err="1"/>
                <a:t>neúspěchu</a:t>
              </a:r>
              <a:r>
                <a:rPr dirty="0"/>
                <a:t> se </a:t>
              </a:r>
              <a:r>
                <a:rPr dirty="0" err="1"/>
                <a:t>opakuje</a:t>
              </a:r>
              <a:r>
                <a:rPr dirty="0"/>
                <a:t> </a:t>
              </a:r>
              <a:r>
                <a:rPr dirty="0" err="1"/>
                <a:t>jen</a:t>
              </a:r>
              <a:r>
                <a:rPr dirty="0"/>
                <a:t> </a:t>
              </a:r>
              <a:r>
                <a:rPr dirty="0" err="1"/>
                <a:t>neúspěšná</a:t>
              </a:r>
              <a:r>
                <a:rPr dirty="0"/>
                <a:t> </a:t>
              </a:r>
              <a:r>
                <a:rPr dirty="0" err="1"/>
                <a:t>část</a:t>
              </a:r>
              <a:r>
                <a:rPr dirty="0"/>
                <a:t>.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217920" y="1417320"/>
            <a:ext cx="64008" cy="438912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Kdy získám vyznamenání?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6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84B44A55-B179-3317-09CE-10AF612A78F3}"/>
              </a:ext>
            </a:extLst>
          </p:cNvPr>
          <p:cNvGrpSpPr/>
          <p:nvPr/>
        </p:nvGrpSpPr>
        <p:grpSpPr>
          <a:xfrm>
            <a:off x="822960" y="1508760"/>
            <a:ext cx="10515600" cy="3566160"/>
            <a:chOff x="822960" y="1508760"/>
            <a:chExt cx="10515600" cy="3566160"/>
          </a:xfrm>
        </p:grpSpPr>
        <p:sp>
          <p:nvSpPr>
            <p:cNvPr id="5" name="Rounded Rectangle 4"/>
            <p:cNvSpPr/>
            <p:nvPr/>
          </p:nvSpPr>
          <p:spPr>
            <a:xfrm>
              <a:off x="822960" y="1508760"/>
              <a:ext cx="10515600" cy="35661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34440" y="1920240"/>
              <a:ext cx="9784080" cy="2286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700" b="1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Průměr</a:t>
              </a:r>
              <a:r>
                <a:rPr dirty="0"/>
                <a:t> </a:t>
              </a:r>
              <a:r>
                <a:rPr dirty="0" err="1"/>
                <a:t>povinných</a:t>
              </a:r>
              <a:r>
                <a:rPr dirty="0"/>
                <a:t> </a:t>
              </a:r>
              <a:r>
                <a:rPr dirty="0" err="1"/>
                <a:t>profilových</a:t>
              </a:r>
              <a:r>
                <a:rPr dirty="0"/>
                <a:t> </a:t>
              </a:r>
              <a:r>
                <a:rPr dirty="0" err="1"/>
                <a:t>zkoušek</a:t>
              </a:r>
              <a:r>
                <a:rPr dirty="0"/>
                <a:t> </a:t>
              </a:r>
              <a:r>
                <a:rPr dirty="0" err="1"/>
                <a:t>nejvýše</a:t>
              </a:r>
              <a:r>
                <a:rPr dirty="0"/>
                <a:t> 1,50</a:t>
              </a:r>
            </a:p>
            <a:p>
              <a:pPr>
                <a:spcAft>
                  <a:spcPts val="1200"/>
                </a:spcAft>
                <a:defRPr sz="2700" b="1">
                  <a:solidFill>
                    <a:srgbClr val="132541"/>
                  </a:solidFill>
                  <a:latin typeface="Aptos"/>
                </a:defRPr>
              </a:pPr>
              <a:endParaRPr dirty="0"/>
            </a:p>
            <a:p>
              <a:pPr>
                <a:spcAft>
                  <a:spcPts val="1200"/>
                </a:spcAft>
                <a:defRPr sz="2700" b="1">
                  <a:solidFill>
                    <a:srgbClr val="132541"/>
                  </a:solidFill>
                  <a:latin typeface="Aptos"/>
                </a:defRPr>
              </a:pPr>
              <a:r>
                <a:rPr dirty="0"/>
                <a:t>A </a:t>
              </a:r>
              <a:r>
                <a:rPr dirty="0" err="1"/>
                <a:t>současně</a:t>
              </a:r>
              <a:r>
                <a:rPr dirty="0"/>
                <a:t> </a:t>
              </a:r>
              <a:r>
                <a:rPr dirty="0" err="1"/>
                <a:t>žádná</a:t>
              </a:r>
              <a:r>
                <a:rPr dirty="0"/>
                <a:t> </a:t>
              </a:r>
              <a:r>
                <a:rPr dirty="0" err="1"/>
                <a:t>povinná</a:t>
              </a:r>
              <a:r>
                <a:rPr dirty="0"/>
                <a:t> </a:t>
              </a:r>
              <a:r>
                <a:rPr dirty="0" err="1"/>
                <a:t>profilová</a:t>
              </a:r>
              <a:r>
                <a:rPr dirty="0"/>
                <a:t> </a:t>
              </a:r>
              <a:r>
                <a:rPr dirty="0" err="1"/>
                <a:t>zkouška</a:t>
              </a:r>
              <a:r>
                <a:rPr dirty="0"/>
                <a:t> </a:t>
              </a:r>
              <a:r>
                <a:rPr dirty="0" err="1"/>
                <a:t>horší</a:t>
              </a:r>
              <a:r>
                <a:rPr dirty="0"/>
                <a:t> </a:t>
              </a:r>
              <a:r>
                <a:rPr dirty="0" err="1"/>
                <a:t>než</a:t>
              </a:r>
              <a:r>
                <a:rPr dirty="0"/>
                <a:t> 2.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34440" y="5372100"/>
            <a:ext cx="9875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DC6E2D"/>
                </a:solidFill>
                <a:latin typeface="Aptos"/>
              </a:defRPr>
            </a:pPr>
            <a:r>
              <a:rPr dirty="0" err="1"/>
              <a:t>Příklad</a:t>
            </a:r>
            <a:r>
              <a:rPr dirty="0"/>
              <a:t>: 1 · 1 · 1 · 3 → </a:t>
            </a:r>
            <a:r>
              <a:rPr dirty="0" err="1"/>
              <a:t>průměr</a:t>
            </a:r>
            <a:r>
              <a:rPr dirty="0"/>
              <a:t> 1,50, ale bez </a:t>
            </a:r>
            <a:r>
              <a:rPr dirty="0" err="1"/>
              <a:t>vyznamenání</a:t>
            </a:r>
            <a:r>
              <a:rPr dirty="0"/>
              <a:t>.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DFE204E-EE99-D418-54B2-9B563F6264A9}"/>
              </a:ext>
            </a:extLst>
          </p:cNvPr>
          <p:cNvSpPr txBox="1"/>
          <p:nvPr/>
        </p:nvSpPr>
        <p:spPr>
          <a:xfrm>
            <a:off x="1234440" y="5836271"/>
            <a:ext cx="9875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DC6E2D"/>
                </a:solidFill>
                <a:latin typeface="Aptos"/>
              </a:defRPr>
            </a:pPr>
            <a:r>
              <a:rPr dirty="0" err="1"/>
              <a:t>Příklad</a:t>
            </a:r>
            <a:r>
              <a:rPr dirty="0"/>
              <a:t>: 1 · 1 · </a:t>
            </a:r>
            <a:r>
              <a:rPr lang="cs-CZ" dirty="0"/>
              <a:t>2</a:t>
            </a:r>
            <a:r>
              <a:rPr dirty="0"/>
              <a:t> → </a:t>
            </a:r>
            <a:r>
              <a:rPr dirty="0" err="1"/>
              <a:t>průměr</a:t>
            </a:r>
            <a:r>
              <a:rPr dirty="0"/>
              <a:t> 1,</a:t>
            </a:r>
            <a:r>
              <a:rPr lang="cs-CZ" dirty="0"/>
              <a:t>33</a:t>
            </a:r>
            <a:r>
              <a:rPr dirty="0"/>
              <a:t>, </a:t>
            </a:r>
            <a:r>
              <a:rPr dirty="0" err="1"/>
              <a:t>vyznamenání</a:t>
            </a:r>
            <a:r>
              <a:rPr lang="cs-CZ" dirty="0"/>
              <a:t> ze tří známek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Co když se ke zkoušce nedostavím?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7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9F33CF44-755F-4B51-6262-F58F890D0E45}"/>
              </a:ext>
            </a:extLst>
          </p:cNvPr>
          <p:cNvGrpSpPr/>
          <p:nvPr/>
        </p:nvGrpSpPr>
        <p:grpSpPr>
          <a:xfrm>
            <a:off x="731520" y="1417320"/>
            <a:ext cx="10744200" cy="4251960"/>
            <a:chOff x="731520" y="1417320"/>
            <a:chExt cx="10744200" cy="4251960"/>
          </a:xfrm>
        </p:grpSpPr>
        <p:sp>
          <p:nvSpPr>
            <p:cNvPr id="5" name="Rounded Rectangle 4"/>
            <p:cNvSpPr/>
            <p:nvPr/>
          </p:nvSpPr>
          <p:spPr>
            <a:xfrm>
              <a:off x="731520" y="1417320"/>
              <a:ext cx="10744200" cy="288036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97280" y="1783080"/>
              <a:ext cx="9966960" cy="21945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900" b="1">
                  <a:solidFill>
                    <a:srgbClr val="132541"/>
                  </a:solidFill>
                  <a:latin typeface="Aptos"/>
                </a:defRPr>
              </a:pPr>
              <a:r>
                <a:rPr dirty="0" err="1"/>
                <a:t>Nepřítomnost</a:t>
              </a:r>
              <a:r>
                <a:rPr dirty="0"/>
                <a:t> je </a:t>
              </a:r>
              <a:r>
                <a:rPr dirty="0" err="1"/>
                <a:t>nutné</a:t>
              </a:r>
              <a:r>
                <a:rPr dirty="0"/>
                <a:t> </a:t>
              </a:r>
              <a:r>
                <a:rPr dirty="0" err="1"/>
                <a:t>omluvit</a:t>
              </a:r>
              <a:r>
                <a:rPr dirty="0"/>
                <a:t> </a:t>
              </a:r>
              <a:r>
                <a:rPr dirty="0" err="1"/>
                <a:t>nejpozději</a:t>
              </a:r>
              <a:endParaRPr dirty="0"/>
            </a:p>
            <a:p>
              <a:pPr>
                <a:spcAft>
                  <a:spcPts val="1200"/>
                </a:spcAft>
                <a:defRPr sz="2900" b="1">
                  <a:solidFill>
                    <a:srgbClr val="132541"/>
                  </a:solidFill>
                  <a:latin typeface="Aptos"/>
                </a:defRPr>
              </a:pPr>
              <a:r>
                <a:rPr dirty="0"/>
                <a:t>do 3 </a:t>
              </a:r>
              <a:r>
                <a:rPr dirty="0" err="1"/>
                <a:t>pracovních</a:t>
              </a:r>
              <a:r>
                <a:rPr dirty="0"/>
                <a:t> </a:t>
              </a:r>
              <a:r>
                <a:rPr dirty="0" err="1"/>
                <a:t>dnů</a:t>
              </a:r>
              <a:r>
                <a:rPr dirty="0"/>
                <a:t> od </a:t>
              </a:r>
              <a:r>
                <a:rPr dirty="0" err="1"/>
                <a:t>termínu</a:t>
              </a:r>
              <a:r>
                <a:rPr dirty="0"/>
                <a:t> </a:t>
              </a:r>
              <a:r>
                <a:rPr dirty="0" err="1"/>
                <a:t>zkoušky</a:t>
              </a:r>
              <a:r>
                <a:rPr dirty="0"/>
                <a:t>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5840" y="4800600"/>
              <a:ext cx="10058400" cy="8686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100" b="0">
                  <a:solidFill>
                    <a:srgbClr val="546476"/>
                  </a:solidFill>
                  <a:latin typeface="Aptos"/>
                </a:defRPr>
              </a:pPr>
              <a:r>
                <a:t>O uznání omluvy rozhoduje ředitel školy.</a:t>
              </a:r>
            </a:p>
            <a:p>
              <a:pPr>
                <a:spcAft>
                  <a:spcPts val="1200"/>
                </a:spcAft>
                <a:defRPr sz="2100" b="0">
                  <a:solidFill>
                    <a:srgbClr val="546476"/>
                  </a:solidFill>
                  <a:latin typeface="Aptos"/>
                </a:defRPr>
              </a:pPr>
              <a:r>
                <a:t>Opravné a náhradní termíny budeme řešit individuálně.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Přihláška a podmínky účasti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81912"/>
            <a:ext cx="4892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t>PŘIHLÁŠKA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94560"/>
            <a:ext cx="489204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z</a:t>
            </a:r>
            <a:r>
              <a:rPr b="1" dirty="0" err="1"/>
              <a:t>ačátek</a:t>
            </a:r>
            <a:r>
              <a:rPr b="1" dirty="0"/>
              <a:t> </a:t>
            </a:r>
            <a:r>
              <a:rPr b="1" dirty="0" err="1"/>
              <a:t>listopadu</a:t>
            </a:r>
            <a:r>
              <a:rPr dirty="0"/>
              <a:t>: </a:t>
            </a:r>
            <a:r>
              <a:rPr dirty="0" err="1"/>
              <a:t>předvyplněná</a:t>
            </a:r>
            <a:r>
              <a:rPr dirty="0"/>
              <a:t> </a:t>
            </a:r>
            <a:r>
              <a:rPr dirty="0" err="1"/>
              <a:t>přihláška</a:t>
            </a:r>
            <a:r>
              <a:rPr dirty="0"/>
              <a:t> </a:t>
            </a:r>
            <a:r>
              <a:rPr dirty="0" err="1"/>
              <a:t>přes</a:t>
            </a:r>
            <a:r>
              <a:rPr dirty="0"/>
              <a:t> </a:t>
            </a:r>
            <a:r>
              <a:rPr dirty="0" err="1"/>
              <a:t>třídního</a:t>
            </a:r>
            <a:r>
              <a:rPr dirty="0"/>
              <a:t> </a:t>
            </a:r>
            <a:r>
              <a:rPr dirty="0" err="1"/>
              <a:t>učitele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d</a:t>
            </a:r>
            <a:r>
              <a:rPr b="1" dirty="0"/>
              <a:t>o 1. </a:t>
            </a:r>
            <a:r>
              <a:rPr b="1" dirty="0" err="1"/>
              <a:t>prosince</a:t>
            </a:r>
            <a:r>
              <a:rPr dirty="0"/>
              <a:t>: </a:t>
            </a:r>
            <a:r>
              <a:rPr dirty="0" err="1"/>
              <a:t>odevzdat</a:t>
            </a:r>
            <a:r>
              <a:rPr dirty="0"/>
              <a:t> </a:t>
            </a:r>
            <a:r>
              <a:rPr dirty="0" err="1"/>
              <a:t>škole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d</a:t>
            </a:r>
            <a:r>
              <a:rPr b="1" dirty="0"/>
              <a:t>o 20. </a:t>
            </a:r>
            <a:r>
              <a:rPr b="1" dirty="0" err="1"/>
              <a:t>prosince</a:t>
            </a:r>
            <a:r>
              <a:rPr dirty="0"/>
              <a:t>: </a:t>
            </a:r>
            <a:r>
              <a:rPr dirty="0" err="1"/>
              <a:t>zkontrolovat</a:t>
            </a:r>
            <a:r>
              <a:rPr dirty="0"/>
              <a:t> </a:t>
            </a:r>
            <a:r>
              <a:rPr dirty="0" err="1"/>
              <a:t>výpis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581912"/>
            <a:ext cx="4892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t>PŘIPUŠTĚNÍ A PODPORA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194560"/>
            <a:ext cx="4892040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/>
              <a:t>Pro </a:t>
            </a:r>
            <a:r>
              <a:rPr dirty="0" err="1"/>
              <a:t>řádnou</a:t>
            </a:r>
            <a:r>
              <a:rPr dirty="0"/>
              <a:t> </a:t>
            </a:r>
            <a:r>
              <a:rPr dirty="0" err="1"/>
              <a:t>maturitu</a:t>
            </a:r>
            <a:r>
              <a:rPr dirty="0"/>
              <a:t> je </a:t>
            </a:r>
            <a:r>
              <a:rPr dirty="0" err="1"/>
              <a:t>nutné</a:t>
            </a:r>
            <a:r>
              <a:rPr dirty="0"/>
              <a:t> </a:t>
            </a:r>
            <a:r>
              <a:rPr dirty="0" err="1"/>
              <a:t>úspěšně</a:t>
            </a:r>
            <a:r>
              <a:rPr dirty="0"/>
              <a:t> </a:t>
            </a:r>
            <a:r>
              <a:rPr dirty="0" err="1"/>
              <a:t>ukončit</a:t>
            </a:r>
            <a:r>
              <a:rPr dirty="0"/>
              <a:t> </a:t>
            </a:r>
            <a:r>
              <a:rPr dirty="0" err="1"/>
              <a:t>poslední</a:t>
            </a:r>
            <a:r>
              <a:rPr dirty="0"/>
              <a:t> </a:t>
            </a:r>
            <a:r>
              <a:rPr dirty="0" err="1"/>
              <a:t>ročník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 err="1"/>
              <a:t>Úpravy</a:t>
            </a:r>
            <a:r>
              <a:rPr dirty="0"/>
              <a:t> </a:t>
            </a:r>
            <a:r>
              <a:rPr dirty="0" err="1"/>
              <a:t>podmínek</a:t>
            </a:r>
            <a:r>
              <a:rPr dirty="0"/>
              <a:t>: </a:t>
            </a:r>
            <a:r>
              <a:rPr dirty="0" err="1"/>
              <a:t>zvláštní</a:t>
            </a:r>
            <a:r>
              <a:rPr dirty="0"/>
              <a:t> </a:t>
            </a:r>
            <a:r>
              <a:rPr dirty="0" err="1"/>
              <a:t>doporučení</a:t>
            </a:r>
            <a:r>
              <a:rPr dirty="0"/>
              <a:t> PPP / ŠPZ pro </a:t>
            </a:r>
            <a:r>
              <a:rPr dirty="0" err="1"/>
              <a:t>maturitu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Klíčové termíny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46476"/>
                </a:solidFill>
                <a:latin typeface="Aptos"/>
              </a:defRPr>
            </a:pPr>
            <a:r>
              <a:t>Školní termíny a termíny společné části pro jarní období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581912"/>
            <a:ext cx="4892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t>PODZIM A ZIMA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94560"/>
            <a:ext cx="48920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1. 12. 2026  </a:t>
            </a:r>
            <a:r>
              <a:rPr dirty="0"/>
              <a:t>· </a:t>
            </a:r>
            <a:r>
              <a:rPr dirty="0" err="1"/>
              <a:t>přihláška</a:t>
            </a:r>
            <a:r>
              <a:rPr dirty="0"/>
              <a:t> </a:t>
            </a:r>
            <a:r>
              <a:rPr dirty="0" err="1"/>
              <a:t>škole</a:t>
            </a: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20. 12. 2026</a:t>
            </a:r>
            <a:r>
              <a:rPr dirty="0"/>
              <a:t> · </a:t>
            </a:r>
            <a:r>
              <a:rPr dirty="0" err="1"/>
              <a:t>výpis</a:t>
            </a:r>
            <a:r>
              <a:rPr dirty="0"/>
              <a:t> z </a:t>
            </a:r>
            <a:r>
              <a:rPr dirty="0" err="1"/>
              <a:t>přihlášky</a:t>
            </a: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5. 1. 2027 </a:t>
            </a:r>
            <a:r>
              <a:rPr dirty="0"/>
              <a:t>· </a:t>
            </a:r>
            <a:r>
              <a:rPr dirty="0" err="1"/>
              <a:t>registrace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VPŽ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31. 3. 2027</a:t>
            </a:r>
            <a:r>
              <a:rPr dirty="0"/>
              <a:t> · </a:t>
            </a:r>
            <a:r>
              <a:rPr dirty="0" err="1"/>
              <a:t>četba</a:t>
            </a:r>
            <a:r>
              <a:rPr dirty="0"/>
              <a:t>, </a:t>
            </a:r>
            <a:r>
              <a:rPr dirty="0" err="1"/>
              <a:t>práce</a:t>
            </a:r>
            <a:r>
              <a:rPr dirty="0"/>
              <a:t>, </a:t>
            </a:r>
            <a:r>
              <a:rPr dirty="0" err="1"/>
              <a:t>certifikáty</a:t>
            </a:r>
            <a:r>
              <a:rPr dirty="0"/>
              <a:t> a </a:t>
            </a:r>
            <a:r>
              <a:rPr dirty="0" err="1"/>
              <a:t>doklady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4434840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64008" cy="4434840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581912"/>
            <a:ext cx="48920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00929C"/>
                </a:solidFill>
                <a:latin typeface="Aptos"/>
              </a:defRPr>
            </a:pPr>
            <a:r>
              <a:rPr dirty="0"/>
              <a:t>JARO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194560"/>
            <a:ext cx="489204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1. 4.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písemná</a:t>
            </a:r>
            <a:r>
              <a:rPr dirty="0"/>
              <a:t> </a:t>
            </a:r>
            <a:r>
              <a:rPr dirty="0" err="1"/>
              <a:t>práce</a:t>
            </a:r>
            <a:r>
              <a:rPr dirty="0"/>
              <a:t> ČJL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5. 4.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písemná</a:t>
            </a:r>
            <a:r>
              <a:rPr dirty="0"/>
              <a:t> </a:t>
            </a:r>
            <a:r>
              <a:rPr dirty="0" err="1"/>
              <a:t>práce</a:t>
            </a:r>
            <a:r>
              <a:rPr dirty="0"/>
              <a:t> AJ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6. 4.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ostatní</a:t>
            </a:r>
            <a:r>
              <a:rPr dirty="0"/>
              <a:t> </a:t>
            </a:r>
            <a:r>
              <a:rPr dirty="0" err="1"/>
              <a:t>jazyky</a:t>
            </a:r>
            <a:endParaRPr lang="cs-CZ"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lang="pl-PL" b="1" dirty="0"/>
              <a:t>duben 2027</a:t>
            </a:r>
            <a:r>
              <a:rPr lang="pl-PL" dirty="0"/>
              <a:t> </a:t>
            </a:r>
            <a:r>
              <a:rPr lang="pl-PL"/>
              <a:t>· praktické zkoušky</a:t>
            </a:r>
            <a:endParaRPr dirty="0"/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3.–6. 5.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didaktické</a:t>
            </a:r>
            <a:r>
              <a:rPr dirty="0"/>
              <a:t> testy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lang="cs-CZ" b="1" dirty="0"/>
              <a:t>d</a:t>
            </a:r>
            <a:r>
              <a:rPr b="1" dirty="0"/>
              <a:t>o 16. 5.</a:t>
            </a:r>
            <a:r>
              <a:rPr lang="cs-CZ" b="1" dirty="0"/>
              <a:t> 2027</a:t>
            </a:r>
            <a:r>
              <a:rPr b="1" dirty="0"/>
              <a:t> </a:t>
            </a:r>
            <a:r>
              <a:rPr dirty="0"/>
              <a:t>· </a:t>
            </a:r>
            <a:r>
              <a:rPr dirty="0" err="1"/>
              <a:t>výsledky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VPŽ</a:t>
            </a:r>
          </a:p>
          <a:p>
            <a:pPr>
              <a:spcAft>
                <a:spcPts val="1200"/>
              </a:spcAft>
              <a:defRPr sz="2000" b="0">
                <a:solidFill>
                  <a:srgbClr val="132541"/>
                </a:solidFill>
                <a:latin typeface="Aptos"/>
              </a:defRPr>
            </a:pPr>
            <a:r>
              <a:rPr b="1" dirty="0"/>
              <a:t>17.–28. 5.</a:t>
            </a:r>
            <a:r>
              <a:rPr lang="cs-CZ" b="1" dirty="0"/>
              <a:t> 2027</a:t>
            </a:r>
            <a:r>
              <a:rPr dirty="0"/>
              <a:t> · </a:t>
            </a:r>
            <a:r>
              <a:rPr dirty="0" err="1"/>
              <a:t>profilové</a:t>
            </a:r>
            <a:r>
              <a:rPr dirty="0"/>
              <a:t> </a:t>
            </a:r>
            <a:r>
              <a:rPr dirty="0" err="1"/>
              <a:t>zkoušky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Dva termíny, které nesmím zmeškat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10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345F4B50-F278-BC7C-B75B-C129EBCCBECD}"/>
              </a:ext>
            </a:extLst>
          </p:cNvPr>
          <p:cNvGrpSpPr/>
          <p:nvPr/>
        </p:nvGrpSpPr>
        <p:grpSpPr>
          <a:xfrm>
            <a:off x="685800" y="1508760"/>
            <a:ext cx="5257800" cy="3383280"/>
            <a:chOff x="685800" y="1508760"/>
            <a:chExt cx="5257800" cy="3383280"/>
          </a:xfrm>
        </p:grpSpPr>
        <p:sp>
          <p:nvSpPr>
            <p:cNvPr id="5" name="Rounded Rectangle 4"/>
            <p:cNvSpPr/>
            <p:nvPr/>
          </p:nvSpPr>
          <p:spPr>
            <a:xfrm>
              <a:off x="685800" y="1508760"/>
              <a:ext cx="5257800" cy="338328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5840" y="1920240"/>
              <a:ext cx="4663440" cy="7315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3600" b="1">
                  <a:solidFill>
                    <a:srgbClr val="DC6E2D"/>
                  </a:solidFill>
                  <a:latin typeface="Aptos"/>
                </a:defRPr>
              </a:pPr>
              <a:r>
                <a:t>1. 12. 2026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5840" y="3017520"/>
              <a:ext cx="4663440" cy="13716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Odevzdat přihlášku</a:t>
              </a:r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k maturitě</a:t>
              </a: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87A7F01B-2470-13BA-EC34-E260E13DEBF3}"/>
              </a:ext>
            </a:extLst>
          </p:cNvPr>
          <p:cNvGrpSpPr/>
          <p:nvPr/>
        </p:nvGrpSpPr>
        <p:grpSpPr>
          <a:xfrm>
            <a:off x="6263640" y="1508760"/>
            <a:ext cx="5257800" cy="3383280"/>
            <a:chOff x="6263640" y="1508760"/>
            <a:chExt cx="5257800" cy="3383280"/>
          </a:xfrm>
        </p:grpSpPr>
        <p:sp>
          <p:nvSpPr>
            <p:cNvPr id="6" name="Rounded Rectangle 5"/>
            <p:cNvSpPr/>
            <p:nvPr/>
          </p:nvSpPr>
          <p:spPr>
            <a:xfrm>
              <a:off x="6263640" y="1508760"/>
              <a:ext cx="5257800" cy="3383280"/>
            </a:xfrm>
            <a:prstGeom prst="roundRect">
              <a:avLst/>
            </a:prstGeom>
            <a:solidFill>
              <a:srgbClr val="EEF6F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83680" y="1920240"/>
              <a:ext cx="4663440" cy="7315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3600" b="1">
                  <a:solidFill>
                    <a:srgbClr val="DC6E2D"/>
                  </a:solidFill>
                  <a:latin typeface="Aptos"/>
                </a:defRPr>
              </a:pPr>
              <a:r>
                <a:rPr dirty="0"/>
                <a:t>31. 3. 2027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83680" y="3017520"/>
              <a:ext cx="4663440" cy="1463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Odevzdat požadované</a:t>
              </a:r>
            </a:p>
            <a:p>
              <a:pPr>
                <a:spcAft>
                  <a:spcPts val="1200"/>
                </a:spcAft>
                <a:defRPr sz="2300" b="0">
                  <a:solidFill>
                    <a:srgbClr val="132541"/>
                  </a:solidFill>
                  <a:latin typeface="Aptos"/>
                </a:defRPr>
              </a:pPr>
              <a:r>
                <a:t>dokumenty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B8D970E7-6906-6B1B-1951-31C6FDB4B6DE}"/>
              </a:ext>
            </a:extLst>
          </p:cNvPr>
          <p:cNvSpPr/>
          <p:nvPr/>
        </p:nvSpPr>
        <p:spPr>
          <a:xfrm>
            <a:off x="731520" y="1210319"/>
            <a:ext cx="10744200" cy="4480362"/>
          </a:xfrm>
          <a:prstGeom prst="roundRect">
            <a:avLst/>
          </a:prstGeom>
          <a:solidFill>
            <a:srgbClr val="EE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ounded Rectangle 1"/>
          <p:cNvSpPr/>
          <p:nvPr/>
        </p:nvSpPr>
        <p:spPr>
          <a:xfrm>
            <a:off x="0" y="0"/>
            <a:ext cx="12191695" cy="118872"/>
          </a:xfrm>
          <a:prstGeom prst="roundRect">
            <a:avLst/>
          </a:prstGeom>
          <a:solidFill>
            <a:srgbClr val="0092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32541"/>
                </a:solidFill>
                <a:latin typeface="Aptos"/>
              </a:defRPr>
            </a:pPr>
            <a:r>
              <a:t>Kde hledat informace?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46476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60704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/>
              <a:t>Školní </a:t>
            </a:r>
            <a:r>
              <a:rPr dirty="0" err="1"/>
              <a:t>dokumentace</a:t>
            </a:r>
            <a:r>
              <a:rPr dirty="0"/>
              <a:t> a </a:t>
            </a:r>
            <a:r>
              <a:rPr dirty="0" err="1"/>
              <a:t>maturitní</a:t>
            </a:r>
            <a:r>
              <a:rPr dirty="0"/>
              <a:t> </a:t>
            </a:r>
            <a:r>
              <a:rPr dirty="0" err="1"/>
              <a:t>témata</a:t>
            </a:r>
            <a:r>
              <a:rPr lang="cs-CZ" dirty="0"/>
              <a:t>: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lang="cs-CZ">
                <a:hlinkClick r:id="rId2"/>
              </a:rPr>
              <a:t>skolskykomplex</a:t>
            </a:r>
            <a:r>
              <a:rPr lang="cs-CZ" dirty="0">
                <a:hlinkClick r:id="rId2"/>
              </a:rPr>
              <a:t>.cz/spgs/studenti/maturita/</a:t>
            </a:r>
            <a:endParaRPr lang="cs-CZ"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 err="1"/>
              <a:t>Oficiální</a:t>
            </a:r>
            <a:r>
              <a:rPr dirty="0"/>
              <a:t> </a:t>
            </a:r>
            <a:r>
              <a:rPr dirty="0" err="1"/>
              <a:t>informace</a:t>
            </a:r>
            <a:r>
              <a:rPr dirty="0"/>
              <a:t> o </a:t>
            </a:r>
            <a:r>
              <a:rPr dirty="0" err="1"/>
              <a:t>maturitě</a:t>
            </a:r>
            <a:r>
              <a:rPr lang="cs-CZ" dirty="0"/>
              <a:t>: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>
                <a:hlinkClick r:id="rId3"/>
              </a:rPr>
              <a:t>maturita.cermat.cz/menu/maturitni-zkouska.html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 err="1"/>
              <a:t>Výsledkový</a:t>
            </a:r>
            <a:r>
              <a:rPr dirty="0"/>
              <a:t> </a:t>
            </a:r>
            <a:r>
              <a:rPr dirty="0" err="1"/>
              <a:t>portál</a:t>
            </a:r>
            <a:r>
              <a:rPr dirty="0"/>
              <a:t> </a:t>
            </a:r>
            <a:r>
              <a:rPr dirty="0" err="1"/>
              <a:t>žáka</a:t>
            </a:r>
            <a:r>
              <a:rPr dirty="0"/>
              <a:t> (VPŽ)</a:t>
            </a:r>
            <a:r>
              <a:rPr lang="cs-CZ" dirty="0"/>
              <a:t>:</a:t>
            </a:r>
            <a:endParaRPr dirty="0"/>
          </a:p>
          <a:p>
            <a:pPr>
              <a:spcAft>
                <a:spcPts val="1200"/>
              </a:spcAft>
              <a:defRPr sz="2100" b="0">
                <a:solidFill>
                  <a:srgbClr val="132541"/>
                </a:solidFill>
                <a:latin typeface="Aptos"/>
              </a:defRPr>
            </a:pPr>
            <a:r>
              <a:rPr dirty="0">
                <a:hlinkClick r:id="rId4"/>
              </a:rPr>
              <a:t>vpz.cermat.cz/Info/Uvod.aspx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570</Words>
  <Application>Microsoft Office PowerPoint</Application>
  <PresentationFormat>Širokoúhlá obrazovka</PresentationFormat>
  <Paragraphs>123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Pavel Sikora</cp:lastModifiedBy>
  <cp:revision>3</cp:revision>
  <dcterms:created xsi:type="dcterms:W3CDTF">2013-01-27T09:14:16Z</dcterms:created>
  <dcterms:modified xsi:type="dcterms:W3CDTF">2026-10-19T08:47:38Z</dcterms:modified>
  <cp:category/>
</cp:coreProperties>
</file>